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-901700" y="-127000"/>
            <a:ext cx="14211300" cy="9997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Image"/>
          <p:cNvSpPr/>
          <p:nvPr>
            <p:ph type="pic" idx="14"/>
          </p:nvPr>
        </p:nvSpPr>
        <p:spPr>
          <a:xfrm>
            <a:off x="584200" y="558800"/>
            <a:ext cx="11823700" cy="7086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Image"/>
          <p:cNvSpPr/>
          <p:nvPr>
            <p:ph type="pic" sz="half" idx="14"/>
          </p:nvPr>
        </p:nvSpPr>
        <p:spPr>
          <a:xfrm>
            <a:off x="6704698" y="590550"/>
            <a:ext cx="5806884" cy="850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sz="half" idx="13"/>
          </p:nvPr>
        </p:nvSpPr>
        <p:spPr>
          <a:xfrm>
            <a:off x="6819900" y="1739900"/>
            <a:ext cx="5575300" cy="816965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13"/>
          </p:nvPr>
        </p:nvSpPr>
        <p:spPr>
          <a:xfrm>
            <a:off x="6260986" y="4406900"/>
            <a:ext cx="6697779" cy="471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680200" y="635000"/>
            <a:ext cx="5829301" cy="3517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482600" y="609600"/>
            <a:ext cx="5728881" cy="8394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Relationship Id="rId3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10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2019 Hackathon in the topic of Natural Disaster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2019 Hackathon in the topic of Natural Disasters</a:t>
            </a:r>
          </a:p>
        </p:txBody>
      </p:sp>
      <p:sp>
        <p:nvSpPr>
          <p:cNvPr id="134" name="I’M F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I’M FINE</a:t>
            </a:r>
          </a:p>
        </p:txBody>
      </p:sp>
      <p:sp>
        <p:nvSpPr>
          <p:cNvPr id="135" name="Ariel Vetzler…"/>
          <p:cNvSpPr txBox="1"/>
          <p:nvPr>
            <p:ph type="body" sz="quarter" idx="1"/>
          </p:nvPr>
        </p:nvSpPr>
        <p:spPr>
          <a:xfrm>
            <a:off x="8039100" y="6667500"/>
            <a:ext cx="4241800" cy="2413000"/>
          </a:xfrm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Ariel Vetzler</a:t>
            </a:r>
          </a:p>
          <a:p>
            <a:pPr>
              <a:defRPr sz="3100"/>
            </a:pPr>
            <a:r>
              <a:t>Ofir Henig</a:t>
            </a:r>
          </a:p>
          <a:p>
            <a:pPr>
              <a:defRPr sz="3100"/>
            </a:pPr>
            <a:r>
              <a:t>Ori Fogler</a:t>
            </a:r>
          </a:p>
        </p:txBody>
      </p:sp>
      <p:grpSp>
        <p:nvGrpSpPr>
          <p:cNvPr id="138" name="Image Gallery"/>
          <p:cNvGrpSpPr/>
          <p:nvPr/>
        </p:nvGrpSpPr>
        <p:grpSpPr>
          <a:xfrm>
            <a:off x="596900" y="635000"/>
            <a:ext cx="11811000" cy="5417845"/>
            <a:chOff x="0" y="0"/>
            <a:chExt cx="11811000" cy="5417844"/>
          </a:xfrm>
        </p:grpSpPr>
        <p:pic>
          <p:nvPicPr>
            <p:cNvPr id="136" name="Image 25-09-2019 at 17.49.jpg" descr="Image 25-09-2019 at 17.49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4128" r="0" b="14128"/>
            <a:stretch>
              <a:fillRect/>
            </a:stretch>
          </p:blipFill>
          <p:spPr>
            <a:xfrm>
              <a:off x="0" y="0"/>
              <a:ext cx="11811000" cy="4757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B I U  &amp;  I B M"/>
            <p:cNvSpPr/>
            <p:nvPr/>
          </p:nvSpPr>
          <p:spPr>
            <a:xfrm>
              <a:off x="0" y="4833644"/>
              <a:ext cx="1181100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b="1" sz="2600"/>
              </a:lvl1pPr>
            </a:lstStyle>
            <a:p>
              <a:pPr/>
              <a:r>
                <a:t>B I U  &amp;  I B M</a:t>
              </a:r>
            </a:p>
          </p:txBody>
        </p:sp>
      </p:grpSp>
      <p:pic>
        <p:nvPicPr>
          <p:cNvPr id="139" name="UNADJUSTEDNONRAW_mini_ebd.jpg" descr="UNADJUSTEDNONRAW_mini_eb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2993" y="6887816"/>
            <a:ext cx="1836658" cy="19977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arket &amp;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Market &amp; Business</a:t>
            </a:r>
          </a:p>
        </p:txBody>
      </p:sp>
      <p:sp>
        <p:nvSpPr>
          <p:cNvPr id="185" name="Both B2B &amp; B2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Both B2B &amp; B2C</a:t>
            </a:r>
          </a:p>
          <a:p>
            <a:pPr/>
            <a:r>
              <a:t>Insurance companies</a:t>
            </a:r>
          </a:p>
          <a:p>
            <a:pPr lvl="1"/>
            <a:r>
              <a:t>Reduce costs and risk</a:t>
            </a:r>
          </a:p>
          <a:p>
            <a:pPr/>
            <a:r>
              <a:t>Governments</a:t>
            </a:r>
          </a:p>
          <a:p>
            <a:pPr lvl="1"/>
            <a:r>
              <a:t>Reduce costs</a:t>
            </a:r>
          </a:p>
          <a:p>
            <a:pPr lvl="1"/>
            <a:r>
              <a:t>Relax citizens</a:t>
            </a:r>
          </a:p>
        </p:txBody>
      </p:sp>
      <p:pic>
        <p:nvPicPr>
          <p:cNvPr id="186" name="Image 25-09-2019 at 20.26.jpg" descr="Image 25-09-2019 at 20.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60000">
            <a:off x="6061479" y="4764595"/>
            <a:ext cx="6400801" cy="2782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UNADJUSTEDNONRAW_mini_ebd.jpg" descr="UNADJUSTEDNONRAW_mini_eb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93" y="735925"/>
            <a:ext cx="1215525" cy="13221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uture Pl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Plans</a:t>
            </a:r>
          </a:p>
        </p:txBody>
      </p:sp>
      <p:sp>
        <p:nvSpPr>
          <p:cNvPr id="190" name="Web &amp; Mobile UIs…"/>
          <p:cNvSpPr txBox="1"/>
          <p:nvPr>
            <p:ph type="body" sz="half" idx="1"/>
          </p:nvPr>
        </p:nvSpPr>
        <p:spPr>
          <a:xfrm>
            <a:off x="5232400" y="2628900"/>
            <a:ext cx="8118773" cy="6096000"/>
          </a:xfrm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Web &amp; Mobile UIs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Legal advisement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Scale the system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By IBM tools &amp; services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Technological cooperation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With social networks 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With search engines</a:t>
            </a:r>
          </a:p>
        </p:txBody>
      </p:sp>
      <p:pic>
        <p:nvPicPr>
          <p:cNvPr id="191" name="Image 26-09-2019 at 8.56.jpg" descr="Image 26-09-2019 at 8.5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150" y="2857500"/>
            <a:ext cx="3924300" cy="51689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2" name="UNADJUSTEDNONRAW_mini_ebd.jpg" descr="UNADJUSTEDNONRAW_mini_eb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93" y="735925"/>
            <a:ext cx="1215525" cy="13221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anks all the involved from IBM and BIU for this great even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spcBef>
                <a:spcPts val="1300"/>
              </a:spcBef>
              <a:defRPr sz="5950"/>
            </a:pPr>
            <a:r>
              <a:t>Thanks all the involved from IBM and BIU</a:t>
            </a:r>
            <a:br/>
            <a:r>
              <a:t>for this great event!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ypical Scena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Scenario</a:t>
            </a:r>
          </a:p>
        </p:txBody>
      </p:sp>
      <p:pic>
        <p:nvPicPr>
          <p:cNvPr id="142" name="fullsizeoutput_84d.jpeg" descr="fullsizeoutput_84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496" y="2171700"/>
            <a:ext cx="10489808" cy="676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 25-09-2019 at 15.52.jpg" descr="Image 25-09-2019 at 15.5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0" y="3949700"/>
            <a:ext cx="7518400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 25-09-2019 at 15.47.jpg" descr="Image 25-09-2019 at 15.47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400" y="4584700"/>
            <a:ext cx="7518400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UNADJUSTEDNONRAW_mini_ebd.jpg" descr="UNADJUSTEDNONRAW_mini_ebd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5093" y="735925"/>
            <a:ext cx="1215525" cy="13221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2"/>
      <p:bldP build="whole" bldLvl="1" animBg="1" rev="0" advAuto="0" spid="14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isconnection Consequ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Disconnection Consequences</a:t>
            </a:r>
          </a:p>
        </p:txBody>
      </p:sp>
      <p:sp>
        <p:nvSpPr>
          <p:cNvPr id="148" name="Worried families…"/>
          <p:cNvSpPr txBox="1"/>
          <p:nvPr>
            <p:ph type="body" idx="1"/>
          </p:nvPr>
        </p:nvSpPr>
        <p:spPr>
          <a:xfrm>
            <a:off x="398389" y="2628900"/>
            <a:ext cx="11988801" cy="6096000"/>
          </a:xfrm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Worried families</a:t>
            </a:r>
          </a:p>
          <a:p>
            <a:pPr lvl="1" marL="930402" indent="-465201" defTabSz="578358">
              <a:spcBef>
                <a:spcPts val="2300"/>
              </a:spcBef>
              <a:defRPr sz="3564">
                <a:solidFill>
                  <a:srgbClr val="FF4141"/>
                </a:solidFill>
              </a:defRPr>
            </a:pPr>
            <a:r>
              <a:t>~30 Israelis each year</a:t>
            </a:r>
          </a:p>
          <a:p>
            <a:pPr lvl="1" marL="930402" indent="-465201" defTabSz="578358">
              <a:spcBef>
                <a:spcPts val="2300"/>
              </a:spcBef>
              <a:defRPr sz="3564">
                <a:solidFill>
                  <a:srgbClr val="FF4141"/>
                </a:solidFill>
              </a:defRPr>
            </a:pPr>
            <a:r>
              <a:t>1135 in the US last year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Search costs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Insurance companies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Foreign ministry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The families</a:t>
            </a:r>
          </a:p>
        </p:txBody>
      </p:sp>
      <p:grpSp>
        <p:nvGrpSpPr>
          <p:cNvPr id="151" name="Image Gallery"/>
          <p:cNvGrpSpPr/>
          <p:nvPr/>
        </p:nvGrpSpPr>
        <p:grpSpPr>
          <a:xfrm>
            <a:off x="6343750" y="2811660"/>
            <a:ext cx="6367265" cy="5197080"/>
            <a:chOff x="0" y="0"/>
            <a:chExt cx="6367264" cy="5197078"/>
          </a:xfrm>
        </p:grpSpPr>
        <p:pic>
          <p:nvPicPr>
            <p:cNvPr id="149" name="Image 25-09-2019 at 17.26.jpg" descr="Image 25-09-2019 at 17.26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381" r="0" b="3381"/>
            <a:stretch>
              <a:fillRect/>
            </a:stretch>
          </p:blipFill>
          <p:spPr>
            <a:xfrm>
              <a:off x="0" y="0"/>
              <a:ext cx="6367265" cy="41302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150,000$ - 1,500,000$"/>
            <p:cNvSpPr/>
            <p:nvPr/>
          </p:nvSpPr>
          <p:spPr>
            <a:xfrm>
              <a:off x="0" y="4206478"/>
              <a:ext cx="636726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b="1" sz="5000">
                  <a:solidFill>
                    <a:srgbClr val="FF0000"/>
                  </a:solidFill>
                </a:defRPr>
              </a:lvl1pPr>
            </a:lstStyle>
            <a:p>
              <a:pPr/>
              <a:r>
                <a:t>150,000$ - 1,500,000$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Use C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Case</a:t>
            </a:r>
          </a:p>
        </p:txBody>
      </p:sp>
      <p:sp>
        <p:nvSpPr>
          <p:cNvPr id="154" name="Efi is missing…"/>
          <p:cNvSpPr txBox="1"/>
          <p:nvPr>
            <p:ph type="body" idx="1"/>
          </p:nvPr>
        </p:nvSpPr>
        <p:spPr>
          <a:xfrm>
            <a:off x="457200" y="3079179"/>
            <a:ext cx="10437615" cy="5144642"/>
          </a:xfrm>
          <a:prstGeom prst="rect">
            <a:avLst/>
          </a:prstGeom>
        </p:spPr>
        <p:txBody>
          <a:bodyPr/>
          <a:lstStyle/>
          <a:p>
            <a:pPr marL="406298" indent="-406298" defTabSz="502412">
              <a:spcBef>
                <a:spcPts val="2000"/>
              </a:spcBef>
              <a:defRPr sz="3698"/>
            </a:pPr>
            <a:r>
              <a:t>Efi is missing</a:t>
            </a:r>
          </a:p>
          <a:p>
            <a:pPr marL="406298" indent="-406298" defTabSz="502412">
              <a:spcBef>
                <a:spcPts val="2000"/>
              </a:spcBef>
              <a:defRPr sz="3698"/>
            </a:pPr>
            <a:r>
              <a:t>Spontaneous videos are published</a:t>
            </a:r>
          </a:p>
          <a:p>
            <a:pPr marL="406298" indent="-406298" defTabSz="502412">
              <a:spcBef>
                <a:spcPts val="2000"/>
              </a:spcBef>
              <a:defRPr sz="3698"/>
            </a:pPr>
            <a:r>
              <a:t>Relevant videos are targeted</a:t>
            </a:r>
          </a:p>
          <a:p>
            <a:pPr marL="406298" indent="-406298" defTabSz="502412">
              <a:spcBef>
                <a:spcPts val="2000"/>
              </a:spcBef>
              <a:defRPr sz="3698"/>
            </a:pPr>
            <a:r>
              <a:t>People images are recognised</a:t>
            </a:r>
          </a:p>
          <a:p>
            <a:pPr marL="406298" indent="-406298" defTabSz="502412">
              <a:spcBef>
                <a:spcPts val="2000"/>
              </a:spcBef>
              <a:defRPr sz="3698"/>
            </a:pPr>
            <a:r>
              <a:t>Searchers send Efi’s image</a:t>
            </a:r>
          </a:p>
          <a:p>
            <a:pPr marL="406298" indent="-406298" defTabSz="502412">
              <a:spcBef>
                <a:spcPts val="2000"/>
              </a:spcBef>
              <a:defRPr sz="3698"/>
            </a:pPr>
            <a:r>
              <a:t>Images compared</a:t>
            </a:r>
          </a:p>
        </p:txBody>
      </p:sp>
      <p:pic>
        <p:nvPicPr>
          <p:cNvPr id="155" name="Image 26-09-2019 at 1.07.jpg" descr="Image 26-09-2019 at 1.0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6131" y="2592949"/>
            <a:ext cx="4550338" cy="4299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WheresWaldo.jpg" descr="WheresWald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20000">
            <a:off x="8551881" y="2697026"/>
            <a:ext cx="3415703" cy="641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UNADJUSTEDNONRAW_mini_ebd.jpg" descr="UNADJUSTEDNONRAW_mini_ebd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93" y="735925"/>
            <a:ext cx="1215525" cy="13221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 &amp;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Flow &amp; Architecture</a:t>
            </a:r>
          </a:p>
        </p:txBody>
      </p:sp>
      <p:pic>
        <p:nvPicPr>
          <p:cNvPr id="160" name="UNADJUSTEDNONRAW_mini_ebd.jpg" descr="UNADJUSTEDNONRAW_mini_eb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093" y="735925"/>
            <a:ext cx="1215525" cy="13221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61" name="Image 26-09-2019 at 12.57.jpg" descr="Image 26-09-2019 at 12.5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927" y="2178050"/>
            <a:ext cx="11860946" cy="7436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876300" y="2552700"/>
            <a:ext cx="1855689" cy="3065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argeting Vide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Targeting Videos</a:t>
            </a:r>
          </a:p>
        </p:txBody>
      </p:sp>
      <p:sp>
        <p:nvSpPr>
          <p:cNvPr id="165" name="Popular social networks…"/>
          <p:cNvSpPr txBox="1"/>
          <p:nvPr>
            <p:ph type="body" sz="half" idx="1"/>
          </p:nvPr>
        </p:nvSpPr>
        <p:spPr>
          <a:xfrm>
            <a:off x="6502400" y="2272625"/>
            <a:ext cx="5816600" cy="6350001"/>
          </a:xfrm>
          <a:prstGeom prst="rect">
            <a:avLst/>
          </a:prstGeom>
        </p:spPr>
        <p:txBody>
          <a:bodyPr/>
          <a:lstStyle/>
          <a:p>
            <a:pPr marL="472439" indent="-472439">
              <a:spcBef>
                <a:spcPts val="2400"/>
              </a:spcBef>
              <a:defRPr sz="3600"/>
            </a:pPr>
            <a:r>
              <a:t>Popular social networks</a:t>
            </a:r>
          </a:p>
          <a:p>
            <a:pPr lvl="1" marL="866139" indent="-472439">
              <a:spcBef>
                <a:spcPts val="2400"/>
              </a:spcBef>
              <a:defRPr sz="3600"/>
            </a:pPr>
            <a:r>
              <a:t>For each country</a:t>
            </a:r>
          </a:p>
          <a:p>
            <a:pPr marL="472439" indent="-472439">
              <a:spcBef>
                <a:spcPts val="2400"/>
              </a:spcBef>
              <a:defRPr sz="3600"/>
            </a:pPr>
            <a:r>
              <a:t>Filter the searches</a:t>
            </a:r>
          </a:p>
          <a:p>
            <a:pPr lvl="1" marL="866139" indent="-472439">
              <a:spcBef>
                <a:spcPts val="2400"/>
              </a:spcBef>
              <a:defRPr sz="3600"/>
            </a:pPr>
            <a:r>
              <a:t>By time &amp; location</a:t>
            </a:r>
          </a:p>
          <a:p>
            <a:pPr lvl="1" marL="866139" indent="-472439">
              <a:spcBef>
                <a:spcPts val="2400"/>
              </a:spcBef>
              <a:defRPr sz="3600"/>
            </a:pPr>
            <a:r>
              <a:t>By keywords</a:t>
            </a:r>
          </a:p>
        </p:txBody>
      </p:sp>
      <p:pic>
        <p:nvPicPr>
          <p:cNvPr id="166" name="UNADJUSTEDNONRAW_mini_ebd.jpg" descr="UNADJUSTEDNONRAW_mini_eb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093" y="735925"/>
            <a:ext cx="1215525" cy="13221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67" name="Image 25-09-2019 at 16.51.jpg" descr="Image 25-09-2019 at 16.5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855" y="3906979"/>
            <a:ext cx="5140490" cy="4851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 26-09-2019 at 11.04.jpg" descr="Image 26-09-2019 at 11.0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0732" y="2667000"/>
            <a:ext cx="3984968" cy="3814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pontaneous Vide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Spontaneous Videos</a:t>
            </a:r>
          </a:p>
        </p:txBody>
      </p:sp>
      <p:pic>
        <p:nvPicPr>
          <p:cNvPr id="171" name="Nepal earthquake_ Trekkers escape house as quake hits. 1m18s - 1m28s (3WAWtFXXEwY).gif" descr="Nepal earthquake_ Trekkers escape house as quake hits. 1m18s - 1m28s (3WAWtFXXEwY)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6676" y="3493155"/>
            <a:ext cx="8351448" cy="469769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Dozens or hundreds of videos like:"/>
          <p:cNvSpPr txBox="1"/>
          <p:nvPr/>
        </p:nvSpPr>
        <p:spPr>
          <a:xfrm>
            <a:off x="3060987" y="2628900"/>
            <a:ext cx="640022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  <a:defRPr sz="3000"/>
            </a:lvl1pPr>
          </a:lstStyle>
          <a:p>
            <a:pPr/>
            <a:r>
              <a:t>Dozens or hundreds of videos like: </a:t>
            </a:r>
          </a:p>
        </p:txBody>
      </p:sp>
      <p:pic>
        <p:nvPicPr>
          <p:cNvPr id="173" name="UNADJUSTEDNONRAW_mini_ebd.jpg" descr="UNADJUSTEDNONRAW_mini_eb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93" y="735925"/>
            <a:ext cx="1215525" cy="13221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eep Learning Face Recog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Learning Face Recognition</a:t>
            </a:r>
          </a:p>
        </p:txBody>
      </p:sp>
      <p:pic>
        <p:nvPicPr>
          <p:cNvPr id="176" name="fullsizeoutput_85b.jpeg" descr="fullsizeoutput_85b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7950" y="2610676"/>
            <a:ext cx="8234131" cy="6132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atson Visual Recog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Watson Visual Recognition</a:t>
            </a:r>
          </a:p>
        </p:txBody>
      </p:sp>
      <p:pic>
        <p:nvPicPr>
          <p:cNvPr id="179" name="UNADJUSTEDNONRAW_mini_ebd.jpg" descr="UNADJUSTEDNONRAW_mini_eb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093" y="735925"/>
            <a:ext cx="1215525" cy="13221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80" name="Image 26-09-2019 at 11.09.jpg" descr="Image 26-09-2019 at 11.0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100" y="2318087"/>
            <a:ext cx="5396830" cy="4774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 26-09-2019 at 11.11.jpg" descr="Image 26-09-2019 at 11.1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5432" y="3855015"/>
            <a:ext cx="9287694" cy="5252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 26-09-2019 at 11.22.jpg" descr="Image 26-09-2019 at 11.2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03013" y="2318087"/>
            <a:ext cx="3739738" cy="3671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